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56" r:id="rId2"/>
    <p:sldId id="284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2" r:id="rId12"/>
    <p:sldId id="285" r:id="rId13"/>
    <p:sldId id="338" r:id="rId14"/>
    <p:sldId id="340" r:id="rId15"/>
    <p:sldId id="351" r:id="rId16"/>
    <p:sldId id="33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2AD8ED-2484-4EAD-A86C-D408AE48722D}">
          <p14:sldIdLst>
            <p14:sldId id="256"/>
            <p14:sldId id="284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2"/>
            <p14:sldId id="285"/>
            <p14:sldId id="338"/>
            <p14:sldId id="340"/>
            <p14:sldId id="351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380" autoAdjust="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62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Русский</a:t>
            </a:r>
            <a:r>
              <a:rPr lang="ru-RU" baseline="0" dirty="0" smtClean="0"/>
              <a:t> язык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Русский язык 2021</c:v>
                </c:pt>
                <c:pt idx="1">
                  <c:v>Русский язык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8.43</c:v>
                </c:pt>
                <c:pt idx="1">
                  <c:v>11.67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Русский язык 2021</c:v>
                </c:pt>
                <c:pt idx="1">
                  <c:v>Русский язык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31.57</c:v>
                </c:pt>
                <c:pt idx="1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Русский язык 2021</c:v>
                </c:pt>
                <c:pt idx="1">
                  <c:v>Русский язык 2022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41.45</c:v>
                </c:pt>
                <c:pt idx="1">
                  <c:v>42.79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Русский язык 2021</c:v>
                </c:pt>
                <c:pt idx="1">
                  <c:v>Русский язык 2022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18.55</c:v>
                </c:pt>
                <c:pt idx="1">
                  <c:v>12.55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143488"/>
        <c:axId val="322143880"/>
      </c:barChart>
      <c:catAx>
        <c:axId val="32214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143880"/>
        <c:crosses val="autoZero"/>
        <c:auto val="1"/>
        <c:lblAlgn val="ctr"/>
        <c:lblOffset val="100"/>
        <c:noMultiLvlLbl val="0"/>
      </c:catAx>
      <c:valAx>
        <c:axId val="32214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14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Математика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Математика 2021</c:v>
                </c:pt>
                <c:pt idx="1">
                  <c:v>Математика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11.99</c:v>
                </c:pt>
                <c:pt idx="1">
                  <c:v>11.58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Математика 2021</c:v>
                </c:pt>
                <c:pt idx="1">
                  <c:v>Математика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31.78</c:v>
                </c:pt>
                <c:pt idx="1">
                  <c:v>31.64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Математика 2021</c:v>
                </c:pt>
                <c:pt idx="1">
                  <c:v>Математика 2022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46.33</c:v>
                </c:pt>
                <c:pt idx="1">
                  <c:v>45.48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Математика 2021</c:v>
                </c:pt>
                <c:pt idx="1">
                  <c:v>Математика 2022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9.9</c:v>
                </c:pt>
                <c:pt idx="1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410464"/>
        <c:axId val="405410856"/>
      </c:barChart>
      <c:catAx>
        <c:axId val="40541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410856"/>
        <c:crosses val="autoZero"/>
        <c:auto val="1"/>
        <c:lblAlgn val="ctr"/>
        <c:lblOffset val="100"/>
        <c:noMultiLvlLbl val="0"/>
      </c:catAx>
      <c:valAx>
        <c:axId val="40541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41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Математика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2.62</c:v>
                </c:pt>
                <c:pt idx="1">
                  <c:v>2.0099999999999998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21.18</c:v>
                </c:pt>
                <c:pt idx="1">
                  <c:v>22.31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61.28</c:v>
                </c:pt>
                <c:pt idx="1">
                  <c:v>63.53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14.92</c:v>
                </c:pt>
                <c:pt idx="1">
                  <c:v>12.16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412032"/>
        <c:axId val="405411640"/>
      </c:barChart>
      <c:catAx>
        <c:axId val="40541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411640"/>
        <c:crosses val="autoZero"/>
        <c:auto val="1"/>
        <c:lblAlgn val="ctr"/>
        <c:lblOffset val="100"/>
        <c:noMultiLvlLbl val="0"/>
      </c:catAx>
      <c:valAx>
        <c:axId val="40541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41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Русский</a:t>
            </a:r>
            <a:r>
              <a:rPr lang="ru-RU" baseline="0" dirty="0" smtClean="0"/>
              <a:t> язык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8.83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27.29</c:v>
                </c:pt>
                <c:pt idx="1">
                  <c:v>32.99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43.35</c:v>
                </c:pt>
                <c:pt idx="1">
                  <c:v>46.75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22.36</c:v>
                </c:pt>
                <c:pt idx="1">
                  <c:v>11.43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413600"/>
        <c:axId val="405413992"/>
      </c:barChart>
      <c:catAx>
        <c:axId val="4054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413992"/>
        <c:crosses val="autoZero"/>
        <c:auto val="1"/>
        <c:lblAlgn val="ctr"/>
        <c:lblOffset val="100"/>
        <c:noMultiLvlLbl val="0"/>
      </c:catAx>
      <c:valAx>
        <c:axId val="40541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41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Математика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6.08</c:v>
                </c:pt>
                <c:pt idx="1">
                  <c:v>5.54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20.05</c:v>
                </c:pt>
                <c:pt idx="1">
                  <c:v>23.43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60.03</c:v>
                </c:pt>
                <c:pt idx="1">
                  <c:v>58.56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13.84</c:v>
                </c:pt>
                <c:pt idx="1">
                  <c:v>12.47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207400"/>
        <c:axId val="324207792"/>
      </c:barChart>
      <c:catAx>
        <c:axId val="32420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07792"/>
        <c:crosses val="autoZero"/>
        <c:auto val="1"/>
        <c:lblAlgn val="ctr"/>
        <c:lblOffset val="100"/>
        <c:noMultiLvlLbl val="0"/>
      </c:catAx>
      <c:valAx>
        <c:axId val="3242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0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Русский</a:t>
            </a:r>
            <a:r>
              <a:rPr lang="ru-RU" baseline="0" dirty="0" smtClean="0"/>
              <a:t>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5.16</c:v>
                </c:pt>
                <c:pt idx="1">
                  <c:v>4.99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26.67</c:v>
                </c:pt>
                <c:pt idx="1">
                  <c:v>31.63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51.19</c:v>
                </c:pt>
                <c:pt idx="1">
                  <c:v>49.3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16.98</c:v>
                </c:pt>
                <c:pt idx="1">
                  <c:v>14.08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208576"/>
        <c:axId val="406035248"/>
      </c:barChart>
      <c:catAx>
        <c:axId val="3242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035248"/>
        <c:crosses val="autoZero"/>
        <c:auto val="1"/>
        <c:lblAlgn val="ctr"/>
        <c:lblOffset val="100"/>
        <c:noMultiLvlLbl val="0"/>
      </c:catAx>
      <c:valAx>
        <c:axId val="40603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0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Математика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1.31</c:v>
                </c:pt>
                <c:pt idx="1">
                  <c:v>1.71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16.260000000000002</c:v>
                </c:pt>
                <c:pt idx="1">
                  <c:v>17.12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66.17</c:v>
                </c:pt>
                <c:pt idx="1">
                  <c:v>66.19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16.260000000000002</c:v>
                </c:pt>
                <c:pt idx="1">
                  <c:v>14.98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036032"/>
        <c:axId val="406036424"/>
      </c:barChart>
      <c:catAx>
        <c:axId val="40603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036424"/>
        <c:crosses val="autoZero"/>
        <c:auto val="1"/>
        <c:lblAlgn val="ctr"/>
        <c:lblOffset val="100"/>
        <c:noMultiLvlLbl val="0"/>
      </c:catAx>
      <c:valAx>
        <c:axId val="40603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03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Русский</a:t>
            </a:r>
            <a:r>
              <a:rPr lang="ru-RU" baseline="0" dirty="0" smtClean="0"/>
              <a:t> язык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5.87</c:v>
                </c:pt>
                <c:pt idx="1">
                  <c:v>5.17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34.22</c:v>
                </c:pt>
                <c:pt idx="1">
                  <c:v>32.450000000000003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39.799999999999997</c:v>
                </c:pt>
                <c:pt idx="1">
                  <c:v>44.37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20.11</c:v>
                </c:pt>
                <c:pt idx="1">
                  <c:v>18.010000000000002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443976"/>
        <c:axId val="406444368"/>
      </c:barChart>
      <c:catAx>
        <c:axId val="40644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444368"/>
        <c:crosses val="autoZero"/>
        <c:auto val="1"/>
        <c:lblAlgn val="ctr"/>
        <c:lblOffset val="100"/>
        <c:noMultiLvlLbl val="0"/>
      </c:catAx>
      <c:valAx>
        <c:axId val="40644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44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C237-2E90-463F-BD5E-3E424BD1861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10E86-4BE4-448E-B1CE-20A8196E0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0E86-4BE4-448E-B1CE-20A8196E02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1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0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7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20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93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0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02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8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24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6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10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7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01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6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6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342412-A489-4166-AB37-C34FC90CA2BB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ECDA4B-2DE9-4FBF-B612-2C53DF65E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3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598" y="3623731"/>
            <a:ext cx="6815669" cy="1515533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Итоги </a:t>
            </a:r>
            <a:br>
              <a:rPr lang="ru-RU" dirty="0" smtClean="0"/>
            </a:br>
            <a:r>
              <a:rPr lang="ru-RU" dirty="0" smtClean="0"/>
              <a:t>Всероссийских проверочных работ 2022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5544" y="5543654"/>
            <a:ext cx="6381007" cy="131434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Главный специалист комитета по образованию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Администрации города Новоалтайска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Стась Ю.О.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знаний 8 классы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2554885"/>
              </p:ext>
            </p:extLst>
          </p:nvPr>
        </p:nvGraphicFramePr>
        <p:xfrm>
          <a:off x="6181725" y="2560638"/>
          <a:ext cx="471805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/>
                <a:gridCol w="23590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ОО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0991432"/>
              </p:ext>
            </p:extLst>
          </p:nvPr>
        </p:nvGraphicFramePr>
        <p:xfrm>
          <a:off x="1298575" y="2560638"/>
          <a:ext cx="471805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/>
                <a:gridCol w="23590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СОШ</a:t>
                      </a:r>
                      <a:r>
                        <a:rPr lang="ru-RU" baseline="0" dirty="0" smtClean="0"/>
                        <a:t> №15, СОШ №30, </a:t>
                      </a:r>
                      <a:r>
                        <a:rPr lang="ru-RU" dirty="0" smtClean="0"/>
                        <a:t>Гимназия №166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СОШ №1, СОШ №3, Лицей №8, СОШ №9, СОШ №10, СОШ №12, СОШ №17, СОШ №19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10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32750"/>
            <a:ext cx="9601196" cy="8986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итогам ВПР 2022 года выявлены ОО с необъективными результатами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771218"/>
              </p:ext>
            </p:extLst>
          </p:nvPr>
        </p:nvGraphicFramePr>
        <p:xfrm>
          <a:off x="997524" y="1932709"/>
          <a:ext cx="10110359" cy="3532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158"/>
                <a:gridCol w="924791"/>
                <a:gridCol w="872836"/>
                <a:gridCol w="779318"/>
                <a:gridCol w="883228"/>
                <a:gridCol w="758536"/>
                <a:gridCol w="706582"/>
                <a:gridCol w="654627"/>
                <a:gridCol w="724247"/>
                <a:gridCol w="1011036"/>
              </a:tblGrid>
              <a:tr h="3969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ОО</a:t>
                      </a:r>
                    </a:p>
                  </a:txBody>
                  <a:tcPr marL="7620" marR="7620" marT="7620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Маркеры необъективности ВПР 2022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маркеров 2022</a:t>
                      </a:r>
                    </a:p>
                  </a:txBody>
                  <a:tcPr marL="7620" marR="7620" marT="7620" marB="0" vert="vert270" anchor="ctr"/>
                </a:tc>
              </a:tr>
              <a:tr h="524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Завышенные результаты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школьным отметкам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 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 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 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 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 5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  <a:tr h="501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  <a:tr h="524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  <a:tr h="504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44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777922"/>
            <a:ext cx="9601196" cy="5097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повышению качества результатов ВПР-2022:</a:t>
            </a:r>
          </a:p>
          <a:p>
            <a:r>
              <a:rPr lang="ru-RU" dirty="0"/>
              <a:t>рассмотреть и провести детальный анализ количественных и качественных результатов ВПР на заседаниях МО;</a:t>
            </a:r>
          </a:p>
          <a:p>
            <a:r>
              <a:rPr lang="ru-RU" dirty="0" smtClean="0"/>
              <a:t>учителям </a:t>
            </a:r>
            <a:r>
              <a:rPr lang="ru-RU" dirty="0"/>
              <a:t>использовать результаты анализа для совершенствования методики </a:t>
            </a:r>
            <a:r>
              <a:rPr lang="ru-RU" dirty="0" smtClean="0"/>
              <a:t>преподавания;</a:t>
            </a:r>
            <a:endParaRPr lang="ru-RU" dirty="0"/>
          </a:p>
          <a:p>
            <a:r>
              <a:rPr lang="ru-RU" dirty="0" smtClean="0"/>
              <a:t>учителям </a:t>
            </a:r>
            <a:r>
              <a:rPr lang="ru-RU" dirty="0"/>
              <a:t>проанализировать задания проверочных работ, результаты их выполнения и спланировать работу по подготовке учащихся </a:t>
            </a:r>
            <a:r>
              <a:rPr lang="ru-RU" dirty="0" smtClean="0"/>
              <a:t>к </a:t>
            </a:r>
            <a:r>
              <a:rPr lang="ru-RU" dirty="0"/>
              <a:t>всероссийским проверочным </a:t>
            </a:r>
            <a:r>
              <a:rPr lang="ru-RU" dirty="0" smtClean="0"/>
              <a:t>работам;</a:t>
            </a:r>
            <a:endParaRPr lang="ru-RU" dirty="0"/>
          </a:p>
          <a:p>
            <a:r>
              <a:rPr lang="ru-RU" dirty="0" smtClean="0"/>
              <a:t>составить </a:t>
            </a:r>
            <a:r>
              <a:rPr lang="ru-RU" dirty="0"/>
              <a:t>общий план мероприятий по подготовке </a:t>
            </a:r>
            <a:r>
              <a:rPr lang="ru-RU" dirty="0" smtClean="0"/>
              <a:t>к </a:t>
            </a:r>
            <a:r>
              <a:rPr lang="ru-RU" dirty="0"/>
              <a:t>всероссийским проверочным работам на </a:t>
            </a:r>
            <a:r>
              <a:rPr lang="ru-RU" dirty="0" smtClean="0"/>
              <a:t>2022-2023 </a:t>
            </a:r>
            <a:r>
              <a:rPr lang="ru-RU" dirty="0"/>
              <a:t>учебный </a:t>
            </a:r>
            <a:r>
              <a:rPr lang="ru-RU" dirty="0" smtClean="0"/>
              <a:t>год на уровне ОО;</a:t>
            </a:r>
          </a:p>
          <a:p>
            <a:r>
              <a:rPr lang="ru-RU" dirty="0"/>
              <a:t>с</a:t>
            </a:r>
            <a:r>
              <a:rPr lang="ru-RU" dirty="0" smtClean="0"/>
              <a:t>оставить план работы с неуспевающими учащимися;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777922"/>
            <a:ext cx="9601196" cy="5097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повышению качества результатов ВПР-2022:</a:t>
            </a:r>
          </a:p>
          <a:p>
            <a:r>
              <a:rPr lang="ru-RU" dirty="0" smtClean="0"/>
              <a:t>классным руководителям взять под личный контроль реализации плана работы с обучающимися</a:t>
            </a:r>
            <a:r>
              <a:rPr lang="ru-RU" dirty="0"/>
              <a:t>, получившим «2» по двум и более </a:t>
            </a:r>
            <a:r>
              <a:rPr lang="ru-RU" dirty="0" smtClean="0"/>
              <a:t>предметам;</a:t>
            </a:r>
            <a:endParaRPr lang="ru-RU" dirty="0"/>
          </a:p>
          <a:p>
            <a:r>
              <a:rPr lang="ru-RU" dirty="0" smtClean="0"/>
              <a:t>систематизировать </a:t>
            </a:r>
            <a:r>
              <a:rPr lang="ru-RU" dirty="0"/>
              <a:t>работу по подготовке учащихся к ВПР с целью повышения качества </a:t>
            </a:r>
            <a:r>
              <a:rPr lang="ru-RU" dirty="0" smtClean="0"/>
              <a:t>их выполнения </a:t>
            </a:r>
            <a:r>
              <a:rPr lang="ru-RU" dirty="0"/>
              <a:t>(подтверждения текущей успеваемостью учащихся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проводить </a:t>
            </a:r>
            <a:r>
              <a:rPr lang="ru-RU" dirty="0"/>
              <a:t>индивидуальные и групповые консультации по подготовке к ВПР </a:t>
            </a:r>
            <a:r>
              <a:rPr lang="ru-RU" dirty="0" smtClean="0"/>
              <a:t>разных категорий учащихся.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6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370" y="336235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График проведения ВПР в </a:t>
            </a:r>
            <a:r>
              <a:rPr lang="ru-RU" dirty="0" smtClean="0"/>
              <a:t>2023 </a:t>
            </a:r>
            <a:r>
              <a:rPr lang="ru-RU" dirty="0"/>
              <a:t>году </a:t>
            </a:r>
            <a:br>
              <a:rPr lang="ru-RU" dirty="0"/>
            </a:br>
            <a:r>
              <a:rPr lang="ru-RU" sz="3100" dirty="0"/>
              <a:t>(утвержден приказом Федеральной службы по надзору в сфере образования и науки </a:t>
            </a:r>
            <a:r>
              <a:rPr lang="ru-RU" sz="3100" dirty="0" smtClean="0"/>
              <a:t>от 23.12.2022 </a:t>
            </a:r>
            <a:r>
              <a:rPr lang="ru-RU" sz="3100" dirty="0"/>
              <a:t>№</a:t>
            </a:r>
            <a:r>
              <a:rPr lang="ru-RU" sz="3100" dirty="0" smtClean="0"/>
              <a:t>1282)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20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15 марта по 20 мая 4-8 классы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С 1 марта по 25 марта 10-11 класса (в режиме апробации)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2470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528" y="296531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46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38464"/>
            <a:ext cx="9601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ВПР 2022 принимали учащиеся  4-8, 10 и 11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с 01 марта по 20 мая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с 19 сентября по 24 октября (5-9 классы)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94956" y="982132"/>
            <a:ext cx="9701642" cy="1116832"/>
          </a:xfrm>
        </p:spPr>
        <p:txBody>
          <a:bodyPr>
            <a:normAutofit/>
          </a:bodyPr>
          <a:lstStyle/>
          <a:p>
            <a:r>
              <a:rPr lang="ru-RU" dirty="0" smtClean="0"/>
              <a:t>ВПР 5 классы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3194891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0226469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377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ВПР 6 классы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2772932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897083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99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ВПР 7 классы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387338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4101408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96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ВПР 8 классы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8026108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0675159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376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знаний 5 классы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637987"/>
              </p:ext>
            </p:extLst>
          </p:nvPr>
        </p:nvGraphicFramePr>
        <p:xfrm>
          <a:off x="6181725" y="2560638"/>
          <a:ext cx="471805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/>
                <a:gridCol w="23590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СОШ №1, Лицей №8, СОШ №10, СОШ №15, Гимназия №166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СОШ</a:t>
                      </a:r>
                      <a:r>
                        <a:rPr lang="ru-RU" baseline="0" dirty="0" smtClean="0"/>
                        <a:t> №3, СОШ №9, СОШ №12, СОШ №17, СОШ №19, СОШ №30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5187918"/>
              </p:ext>
            </p:extLst>
          </p:nvPr>
        </p:nvGraphicFramePr>
        <p:xfrm>
          <a:off x="1298575" y="2560638"/>
          <a:ext cx="471805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/>
                <a:gridCol w="23590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СОШ №3, СОШ №10, СОШ №15, СОШ №19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СОШ №1, Лицей №8, СОШ №9, СОШ №12, СОШ №17, СОШ №30, Гимназия №166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25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знаний 6 классы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9645404"/>
              </p:ext>
            </p:extLst>
          </p:nvPr>
        </p:nvGraphicFramePr>
        <p:xfrm>
          <a:off x="6181725" y="2560638"/>
          <a:ext cx="471805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/>
                <a:gridCol w="23590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ОО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7823962"/>
              </p:ext>
            </p:extLst>
          </p:nvPr>
        </p:nvGraphicFramePr>
        <p:xfrm>
          <a:off x="1298575" y="2560638"/>
          <a:ext cx="471805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/>
                <a:gridCol w="23590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СОШ №1, СОШ №10, СОШ №19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СОШ №3, Лицей №8, СОШ №9, СОШ №12, СОШ №15, СОШ №17, СОШ №30, Гимназия №166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67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знаний 7 классы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048550"/>
              </p:ext>
            </p:extLst>
          </p:nvPr>
        </p:nvGraphicFramePr>
        <p:xfrm>
          <a:off x="6181725" y="2560638"/>
          <a:ext cx="471805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/>
                <a:gridCol w="23590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Гимназия №166, СОШ №19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СОШ №1, СОШ №3, Лицей №8, СОШ №9, СОШ №10, СОШ №12, СОШ №15, СОШ №17, СОШ №30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1218919"/>
              </p:ext>
            </p:extLst>
          </p:nvPr>
        </p:nvGraphicFramePr>
        <p:xfrm>
          <a:off x="1298575" y="2560638"/>
          <a:ext cx="471805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/>
                <a:gridCol w="23590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Гимназия №166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СОШ №1, СОШ №3, Лицей №8, СОШ №9, СОШ №10, СОШ №12, СОШ №15, СОШ №17, СОШ №19, СОШ №30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660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Натуральные материалы</Template>
  <TotalTime>3263</TotalTime>
  <Words>632</Words>
  <Application>Microsoft Office PowerPoint</Application>
  <PresentationFormat>Широкоэкранный</PresentationFormat>
  <Paragraphs>133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Натуральные материалы</vt:lpstr>
      <vt:lpstr>   Итоги  Всероссийских проверочных работ 2022</vt:lpstr>
      <vt:lpstr>Участие в ВПР 2022 принимали учащиеся  4-8, 10 и 11 классов</vt:lpstr>
      <vt:lpstr>ВПР 5 классы</vt:lpstr>
      <vt:lpstr>ВПР 6 классы</vt:lpstr>
      <vt:lpstr>ВПР 7 классы</vt:lpstr>
      <vt:lpstr>ВПР 8 классы</vt:lpstr>
      <vt:lpstr>Качество знаний 5 классы</vt:lpstr>
      <vt:lpstr>Качество знаний 6 классы</vt:lpstr>
      <vt:lpstr>Качество знаний 7 классы</vt:lpstr>
      <vt:lpstr>Качество знаний 8 классы</vt:lpstr>
      <vt:lpstr>По итогам ВПР 2022 года выявлены ОО с необъективными результатами</vt:lpstr>
      <vt:lpstr>Презентация PowerPoint</vt:lpstr>
      <vt:lpstr>Презентация PowerPoint</vt:lpstr>
      <vt:lpstr>График проведения ВПР в 2023 году  (утвержден приказом Федеральной службы по надзору в сфере образования и науки от 23.12.2022 №1282) </vt:lpstr>
      <vt:lpstr>С 15 марта по 20 мая 4-8 классы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проведению ГИА 2020</dc:title>
  <dc:creator>Пользователь</dc:creator>
  <cp:lastModifiedBy>Пользователь</cp:lastModifiedBy>
  <cp:revision>182</cp:revision>
  <dcterms:created xsi:type="dcterms:W3CDTF">2020-02-25T07:32:45Z</dcterms:created>
  <dcterms:modified xsi:type="dcterms:W3CDTF">2023-01-31T07:02:20Z</dcterms:modified>
</cp:coreProperties>
</file>